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5BE4A74B-972A-46FD-9CC8-452879061BF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594360" y="566928"/>
            <a:ext cx="3840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F5F5F5"/>
                </a:solidFill>
                <a:latin typeface="Arial"/>
              </a:defRPr>
            </a:pPr>
            <a:r>
              <a:t>PROJECT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35808" y="502920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200" b="1">
                <a:solidFill>
                  <a:srgbClr val="DA2026"/>
                </a:solidFill>
                <a:latin typeface="Arial"/>
              </a:defRPr>
            </a:pPr>
            <a:r>
              <a:t>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" y="1234440"/>
            <a:ext cx="38404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5F5F5"/>
                </a:solidFill>
                <a:latin typeface="Arial"/>
              </a:defRPr>
            </a:pPr>
            <a:r>
              <a:t>INVESTOR PITCH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5074920"/>
            <a:ext cx="42976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400" b="1">
                <a:solidFill>
                  <a:srgbClr val="F5F5F5"/>
                </a:solidFill>
                <a:latin typeface="Arial"/>
              </a:defRPr>
            </a:pPr>
            <a:r>
              <a:t>5 000 000 Kč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5687568"/>
            <a:ext cx="6217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F5F5F5"/>
                </a:solidFill>
                <a:latin typeface="Arial"/>
              </a:defRPr>
            </a:pPr>
            <a:r>
              <a:t>Investment round • prototype → tested product → market launch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492240"/>
            <a:ext cx="111556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>
                <a:solidFill>
                  <a:srgbClr val="9BA0A8"/>
                </a:solidFill>
                <a:latin typeface="Arial"/>
              </a:defRPr>
            </a:pPr>
            <a:r>
              <a:t>PROJECT X  •  INVESTOR DECK  •  01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5F5F5"/>
                </a:solidFill>
                <a:latin typeface="Arial"/>
              </a:defRPr>
            </a:pPr>
            <a:r>
              <a:t>THE VISION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886968"/>
            <a:ext cx="111556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9BA0A8"/>
                </a:solidFill>
                <a:latin typeface="Arial"/>
              </a:defRPr>
            </a:pPr>
            <a:r>
              <a:t>Český lehký sportovní vůz postavený kolem řidiče – ne kolem kompromisů.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16152"/>
            <a:ext cx="1005840" cy="32004"/>
          </a:xfrm>
          <a:prstGeom prst="rect">
            <a:avLst/>
          </a:prstGeom>
          <a:solidFill>
            <a:srgbClr val="DA20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417320"/>
            <a:ext cx="3017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5F5F5"/>
                </a:solidFill>
                <a:latin typeface="Arial"/>
              </a:defRPr>
            </a:pPr>
            <a:r>
              <a:t>LIGHTWEIGHT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26280" y="1417320"/>
            <a:ext cx="3017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DA2026"/>
                </a:solidFill>
                <a:latin typeface="Arial"/>
              </a:defRPr>
            </a:pPr>
            <a:r>
              <a:t>EXTREME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21040" y="1417320"/>
            <a:ext cx="3017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5F5F5"/>
                </a:solidFill>
                <a:latin typeface="Arial"/>
              </a:defRPr>
            </a:pPr>
            <a:r>
              <a:t>INDIVIDUAL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331720"/>
            <a:ext cx="5760720" cy="3108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600">
                <a:solidFill>
                  <a:srgbClr val="F5F5F5"/>
                </a:solidFill>
                <a:latin typeface="Arial"/>
              </a:defRPr>
            </a:pPr>
            <a:r>
              <a:t>•  Silniční i okruhové využití v jednom radikálním konceptu.</a:t>
            </a:r>
          </a:p>
          <a:p>
            <a:pPr>
              <a:spcAft>
                <a:spcPts val="1000"/>
              </a:spcAft>
              <a:defRPr sz="1600">
                <a:solidFill>
                  <a:srgbClr val="F5F5F5"/>
                </a:solidFill>
                <a:latin typeface="Arial"/>
              </a:defRPr>
            </a:pPr>
            <a:r>
              <a:t>•  Příhradový rám, nízká hmotnost a mechanicky čistý zážitek z jízdy.</a:t>
            </a:r>
          </a:p>
          <a:p>
            <a:pPr>
              <a:spcAft>
                <a:spcPts val="1000"/>
              </a:spcAft>
              <a:defRPr sz="1600">
                <a:solidFill>
                  <a:srgbClr val="F5F5F5"/>
                </a:solidFill>
                <a:latin typeface="Arial"/>
              </a:defRPr>
            </a:pPr>
            <a:r>
              <a:t>•  Kokpit navržený až pro řidiče cca 195 cm / 130 kg.</a:t>
            </a:r>
          </a:p>
          <a:p>
            <a:pPr>
              <a:spcAft>
                <a:spcPts val="1000"/>
              </a:spcAft>
              <a:defRPr sz="1600">
                <a:solidFill>
                  <a:srgbClr val="F5F5F5"/>
                </a:solidFill>
                <a:latin typeface="Arial"/>
              </a:defRPr>
            </a:pPr>
            <a:r>
              <a:t>•  Tři úrovně produktu: Base, Performance a Track Edition.</a:t>
            </a:r>
          </a:p>
          <a:p>
            <a:pPr>
              <a:spcAft>
                <a:spcPts val="1000"/>
              </a:spcAft>
              <a:defRPr sz="1600">
                <a:solidFill>
                  <a:srgbClr val="F5F5F5"/>
                </a:solidFill>
                <a:latin typeface="Arial"/>
              </a:defRPr>
            </a:pPr>
            <a:r>
              <a:t>•  Cíl: vybudovat malosériovou evropskou značku, ne pouze jeden prototyp.</a:t>
            </a:r>
          </a:p>
        </p:txBody>
      </p:sp>
      <p:pic>
        <p:nvPicPr>
          <p:cNvPr id="9" name="Picture 8" descr="5BE4A74B-972A-46FD-9CC8-452879061BF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1965960"/>
            <a:ext cx="4800600" cy="397763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02920" y="6492240"/>
            <a:ext cx="111556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>
                <a:solidFill>
                  <a:srgbClr val="9BA0A8"/>
                </a:solidFill>
                <a:latin typeface="Arial"/>
              </a:defRPr>
            </a:pPr>
            <a:r>
              <a:t>PROJECT X  •  INVESTOR DECK  •  02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5F5F5"/>
                </a:solidFill>
                <a:latin typeface="Arial"/>
              </a:defRPr>
            </a:pPr>
            <a:r>
              <a:t>THE PRODUCT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886968"/>
            <a:ext cx="111556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9BA0A8"/>
                </a:solidFill>
                <a:latin typeface="Arial"/>
              </a:defRPr>
            </a:pPr>
            <a:r>
              <a:t>Jedna platforma. Tři charaktery. Výkon od 300 do 500 HP.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16152"/>
            <a:ext cx="1005840" cy="32004"/>
          </a:xfrm>
          <a:prstGeom prst="rect">
            <a:avLst/>
          </a:prstGeom>
          <a:solidFill>
            <a:srgbClr val="DA20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5BE4A74B-972A-46FD-9CC8-452879061BF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325880"/>
            <a:ext cx="6812280" cy="489204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589520" y="1417320"/>
            <a:ext cx="3886200" cy="1143000"/>
          </a:xfrm>
          <a:prstGeom prst="roundRect">
            <a:avLst/>
          </a:prstGeom>
          <a:solidFill>
            <a:srgbClr val="181A1E"/>
          </a:solidFill>
          <a:ln>
            <a:solidFill>
              <a:srgbClr val="373A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7754112" y="1600200"/>
            <a:ext cx="3557016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CDD2D7"/>
                </a:solidFill>
                <a:latin typeface="Arial"/>
              </a:defRPr>
            </a:pPr>
            <a:r>
              <a:t>300 HP • 850 kg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54112" y="2130552"/>
            <a:ext cx="355701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9BA0A8"/>
                </a:solidFill>
                <a:latin typeface="Arial"/>
              </a:defRPr>
            </a:pPr>
            <a:r>
              <a:t>BASE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589520" y="2788920"/>
            <a:ext cx="3886200" cy="1143000"/>
          </a:xfrm>
          <a:prstGeom prst="roundRect">
            <a:avLst/>
          </a:prstGeom>
          <a:solidFill>
            <a:srgbClr val="181A1E"/>
          </a:solidFill>
          <a:ln>
            <a:solidFill>
              <a:srgbClr val="373A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754112" y="2971800"/>
            <a:ext cx="3557016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DA2026"/>
                </a:solidFill>
                <a:latin typeface="Arial"/>
              </a:defRPr>
            </a:pPr>
            <a:r>
              <a:t>400 HP • 870 kg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54112" y="3502152"/>
            <a:ext cx="355701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9BA0A8"/>
                </a:solidFill>
                <a:latin typeface="Arial"/>
              </a:defRPr>
            </a:pPr>
            <a:r>
              <a:t>PERFORMANCE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589520" y="4160520"/>
            <a:ext cx="3886200" cy="1143000"/>
          </a:xfrm>
          <a:prstGeom prst="roundRect">
            <a:avLst/>
          </a:prstGeom>
          <a:solidFill>
            <a:srgbClr val="181A1E"/>
          </a:solidFill>
          <a:ln>
            <a:solidFill>
              <a:srgbClr val="373A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754112" y="4343400"/>
            <a:ext cx="3557016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D5AA37"/>
                </a:solidFill>
                <a:latin typeface="Arial"/>
              </a:defRPr>
            </a:pPr>
            <a:r>
              <a:t>500 HP • 820 kg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54112" y="4873752"/>
            <a:ext cx="355701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9BA0A8"/>
                </a:solidFill>
                <a:latin typeface="Arial"/>
              </a:defRPr>
            </a:pPr>
            <a:r>
              <a:t>TRACK EDITION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5240" y="5623560"/>
            <a:ext cx="379476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9BA0A8"/>
                </a:solidFill>
                <a:latin typeface="Arial"/>
              </a:defRPr>
            </a:pPr>
            <a:r>
              <a:t>Vizualizované parametry jsou cílové hodnoty projektu a budou potvrzeny vývojem a testováním.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6492240"/>
            <a:ext cx="111556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>
                <a:solidFill>
                  <a:srgbClr val="9BA0A8"/>
                </a:solidFill>
                <a:latin typeface="Arial"/>
              </a:defRPr>
            </a:pPr>
            <a:r>
              <a:t>PROJECT X  •  INVESTOR DECK  •  03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5F5F5"/>
                </a:solidFill>
                <a:latin typeface="Arial"/>
              </a:defRPr>
            </a:pPr>
            <a:r>
              <a:t>ENGINEERING CONCEPT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886968"/>
            <a:ext cx="111556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9BA0A8"/>
                </a:solidFill>
                <a:latin typeface="Arial"/>
              </a:defRPr>
            </a:pPr>
            <a:r>
              <a:t>Konstrukce navržená pro jednoduchost, servisovatelnost a další vývoj.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16152"/>
            <a:ext cx="1005840" cy="32004"/>
          </a:xfrm>
          <a:prstGeom prst="rect">
            <a:avLst/>
          </a:prstGeom>
          <a:solidFill>
            <a:srgbClr val="DA20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93B24A69-1C2D-48B3-9B4D-D5FC0B9E1BA7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234440"/>
            <a:ext cx="7543800" cy="51663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275320" y="1417320"/>
            <a:ext cx="3429000" cy="4251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300">
                <a:solidFill>
                  <a:srgbClr val="F5F5F5"/>
                </a:solidFill>
                <a:latin typeface="Arial"/>
              </a:defRPr>
            </a:pPr>
            <a:r>
              <a:t>•  Lehký příhradový rám.</a:t>
            </a:r>
          </a:p>
          <a:p>
            <a:pPr>
              <a:spcAft>
                <a:spcPts val="1000"/>
              </a:spcAft>
              <a:defRPr sz="1300">
                <a:solidFill>
                  <a:srgbClr val="F5F5F5"/>
                </a:solidFill>
                <a:latin typeface="Arial"/>
              </a:defRPr>
            </a:pPr>
            <a:r>
              <a:t>•  2.0 Turbo – cílově 350–400 k v základní technické konfiguraci.</a:t>
            </a:r>
          </a:p>
          <a:p>
            <a:pPr>
              <a:spcAft>
                <a:spcPts val="1000"/>
              </a:spcAft>
              <a:defRPr sz="1300">
                <a:solidFill>
                  <a:srgbClr val="F5F5F5"/>
                </a:solidFill>
                <a:latin typeface="Arial"/>
              </a:defRPr>
            </a:pPr>
            <a:r>
              <a:t>•  Nastavitelné dvojité příčné zavěšení.</a:t>
            </a:r>
          </a:p>
          <a:p>
            <a:pPr>
              <a:spcAft>
                <a:spcPts val="1000"/>
              </a:spcAft>
              <a:defRPr sz="1300">
                <a:solidFill>
                  <a:srgbClr val="F5F5F5"/>
                </a:solidFill>
                <a:latin typeface="Arial"/>
              </a:defRPr>
            </a:pPr>
            <a:r>
              <a:t>•  Manuální / sekvenční převodovka, pohon zadních kol.</a:t>
            </a:r>
          </a:p>
          <a:p>
            <a:pPr>
              <a:spcAft>
                <a:spcPts val="1000"/>
              </a:spcAft>
              <a:defRPr sz="1300">
                <a:solidFill>
                  <a:srgbClr val="F5F5F5"/>
                </a:solidFill>
                <a:latin typeface="Arial"/>
              </a:defRPr>
            </a:pPr>
            <a:r>
              <a:t>•  Velké brzdy, samostatné chlazení motoru, oleje a stlačeného vzduchu.</a:t>
            </a:r>
          </a:p>
          <a:p>
            <a:pPr>
              <a:spcAft>
                <a:spcPts val="1000"/>
              </a:spcAft>
              <a:defRPr sz="1300">
                <a:solidFill>
                  <a:srgbClr val="F5F5F5"/>
                </a:solidFill>
                <a:latin typeface="Arial"/>
              </a:defRPr>
            </a:pPr>
            <a:r>
              <a:t>•  Modulární základ pro silniční i okruhové varianty.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92240"/>
            <a:ext cx="111556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>
                <a:solidFill>
                  <a:srgbClr val="9BA0A8"/>
                </a:solidFill>
                <a:latin typeface="Arial"/>
              </a:defRPr>
            </a:pPr>
            <a:r>
              <a:t>PROJECT X  •  INVESTOR DECK  •  04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5F5F5"/>
                </a:solidFill>
                <a:latin typeface="Arial"/>
              </a:defRPr>
            </a:pPr>
            <a:r>
              <a:t>MARKET SIGNAL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886968"/>
            <a:ext cx="111556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9BA0A8"/>
                </a:solidFill>
                <a:latin typeface="Arial"/>
              </a:defRPr>
            </a:pPr>
            <a:r>
              <a:t>Kategorie lehkých analogových sportovních vozů má zákazníky ochotné platit za výkon, exkluzivitu a emoci.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16152"/>
            <a:ext cx="1005840" cy="32004"/>
          </a:xfrm>
          <a:prstGeom prst="rect">
            <a:avLst/>
          </a:prstGeom>
          <a:solidFill>
            <a:srgbClr val="DA20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85800" y="1417320"/>
            <a:ext cx="3383280" cy="1325880"/>
          </a:xfrm>
          <a:prstGeom prst="roundRect">
            <a:avLst/>
          </a:prstGeom>
          <a:solidFill>
            <a:srgbClr val="181A1E"/>
          </a:solidFill>
          <a:ln>
            <a:solidFill>
              <a:srgbClr val="373A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0392" y="1600200"/>
            <a:ext cx="3054096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DA2026"/>
                </a:solidFill>
                <a:latin typeface="Arial"/>
              </a:defRPr>
            </a:pPr>
            <a:r>
              <a:t>£58,490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0392" y="2130552"/>
            <a:ext cx="305409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9BA0A8"/>
                </a:solidFill>
                <a:latin typeface="Arial"/>
              </a:defRPr>
            </a:pPr>
            <a:r>
              <a:t>CATERHAM SEVEN 620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389120" y="1417320"/>
            <a:ext cx="3383280" cy="1325880"/>
          </a:xfrm>
          <a:prstGeom prst="roundRect">
            <a:avLst/>
          </a:prstGeom>
          <a:solidFill>
            <a:srgbClr val="181A1E"/>
          </a:solidFill>
          <a:ln>
            <a:solidFill>
              <a:srgbClr val="373A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53712" y="1600200"/>
            <a:ext cx="3054096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DA2026"/>
                </a:solidFill>
                <a:latin typeface="Arial"/>
              </a:defRPr>
            </a:pPr>
            <a:r>
              <a:t>~£77,940*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53712" y="2130552"/>
            <a:ext cx="305409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9BA0A8"/>
                </a:solidFill>
                <a:latin typeface="Arial"/>
              </a:defRPr>
            </a:pPr>
            <a:r>
              <a:t>ARIEL ATOM 4R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092440" y="1417320"/>
            <a:ext cx="3383280" cy="1325880"/>
          </a:xfrm>
          <a:prstGeom prst="roundRect">
            <a:avLst/>
          </a:prstGeom>
          <a:solidFill>
            <a:srgbClr val="181A1E"/>
          </a:solidFill>
          <a:ln>
            <a:solidFill>
              <a:srgbClr val="373A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57031" y="1600200"/>
            <a:ext cx="3054096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DA2026"/>
                </a:solidFill>
                <a:latin typeface="Arial"/>
              </a:defRPr>
            </a:pPr>
            <a:r>
              <a:t>£208k+*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57031" y="2130552"/>
            <a:ext cx="305409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9BA0A8"/>
                </a:solidFill>
                <a:latin typeface="Arial"/>
              </a:defRPr>
            </a:pPr>
            <a:r>
              <a:t>ARIEL ATOM 4RR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3154680"/>
            <a:ext cx="5029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5F5F5"/>
                </a:solidFill>
                <a:latin typeface="Arial"/>
              </a:defRPr>
            </a:pPr>
            <a:r>
              <a:t>Caterham 620: 310 bhp / 610 kg / 0–60 mph 2.79 s.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" y="3703320"/>
            <a:ext cx="5486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F5F5F5"/>
                </a:solidFill>
                <a:latin typeface="Arial"/>
              </a:defRPr>
            </a:pPr>
            <a:r>
              <a:t>Ariel posouvá segment až k 525 hp a velmi vysokým cenám limitovaných verzí.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77240" y="4434840"/>
            <a:ext cx="566928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F5F5F5"/>
                </a:solidFill>
                <a:latin typeface="Arial"/>
              </a:defRPr>
            </a:pPr>
            <a:r>
              <a:t>KTM X-BOW GT-XR potvrzuje prostor pro radikální evropský produkt: 2.5 TFSI, 390 kW, zadní pohon a silniční homologace.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60920" y="3246120"/>
            <a:ext cx="384048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500" b="1">
                <a:solidFill>
                  <a:srgbClr val="DA2026"/>
                </a:solidFill>
                <a:latin typeface="Arial"/>
              </a:defRPr>
            </a:pPr>
            <a:r>
              <a:t>PROJECT X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60920" y="3794760"/>
            <a:ext cx="4023360" cy="1143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700" b="1">
                <a:solidFill>
                  <a:srgbClr val="F5F5F5"/>
                </a:solidFill>
                <a:latin typeface="Arial"/>
              </a:defRPr>
            </a:pPr>
            <a:r>
              <a:t>Ambice obsadit prostor mezi tradičním lehkým roadsterem a výrazně dražším exotickým track-toy.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7240" y="5989320"/>
            <a:ext cx="10698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9BA0A8"/>
                </a:solidFill>
                <a:latin typeface="Arial"/>
              </a:defRPr>
            </a:pPr>
            <a:r>
              <a:t>*orientační veřejně uváděné ceny; finální investorský model bude pracovat s ověřenými cenami dle trhu a konfigurace.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02920" y="6492240"/>
            <a:ext cx="111556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>
                <a:solidFill>
                  <a:srgbClr val="9BA0A8"/>
                </a:solidFill>
                <a:latin typeface="Arial"/>
              </a:defRPr>
            </a:pPr>
            <a:r>
              <a:t>PROJECT X  •  INVESTOR DECK  •  05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5F5F5"/>
                </a:solidFill>
                <a:latin typeface="Arial"/>
              </a:defRPr>
            </a:pPr>
            <a:r>
              <a:t>BUSINESS POTENTIAL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886968"/>
            <a:ext cx="111556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9BA0A8"/>
                </a:solidFill>
                <a:latin typeface="Arial"/>
              </a:defRPr>
            </a:pPr>
            <a:r>
              <a:t>Malosérie umožňuje začít s nižším objemem a vysokou hodnotou jednoho vozu.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16152"/>
            <a:ext cx="1005840" cy="32004"/>
          </a:xfrm>
          <a:prstGeom prst="rect">
            <a:avLst/>
          </a:prstGeom>
          <a:solidFill>
            <a:srgbClr val="DA20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685800" y="1417320"/>
            <a:ext cx="3246120" cy="1234440"/>
          </a:xfrm>
          <a:prstGeom prst="roundRect">
            <a:avLst/>
          </a:prstGeom>
          <a:solidFill>
            <a:srgbClr val="181A1E"/>
          </a:solidFill>
          <a:ln>
            <a:solidFill>
              <a:srgbClr val="373A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50392" y="1600200"/>
            <a:ext cx="2916936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DA2026"/>
                </a:solidFill>
                <a:latin typeface="Arial"/>
              </a:defRPr>
            </a:pPr>
            <a:r>
              <a:t>10–20 vozů / rok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0392" y="2130552"/>
            <a:ext cx="291693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9BA0A8"/>
                </a:solidFill>
                <a:latin typeface="Arial"/>
              </a:defRPr>
            </a:pPr>
            <a:r>
              <a:t>CÍLOVÁ PRODUKCE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34840" y="1417320"/>
            <a:ext cx="3246120" cy="1234440"/>
          </a:xfrm>
          <a:prstGeom prst="roundRect">
            <a:avLst/>
          </a:prstGeom>
          <a:solidFill>
            <a:srgbClr val="181A1E"/>
          </a:solidFill>
          <a:ln>
            <a:solidFill>
              <a:srgbClr val="373A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599431" y="1600200"/>
            <a:ext cx="2916936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DA2026"/>
                </a:solidFill>
                <a:latin typeface="Arial"/>
              </a:defRPr>
            </a:pPr>
            <a:r>
              <a:t>&lt; 2 mil. Kč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99431" y="2130552"/>
            <a:ext cx="291693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9BA0A8"/>
                </a:solidFill>
                <a:latin typeface="Arial"/>
              </a:defRPr>
            </a:pPr>
            <a:r>
              <a:t>CÍLOVÁ CENA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83879" y="1417320"/>
            <a:ext cx="3246120" cy="1234440"/>
          </a:xfrm>
          <a:prstGeom prst="roundRect">
            <a:avLst/>
          </a:prstGeom>
          <a:solidFill>
            <a:srgbClr val="181A1E"/>
          </a:solidFill>
          <a:ln>
            <a:solidFill>
              <a:srgbClr val="373A4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348471" y="1600200"/>
            <a:ext cx="2916936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DA2026"/>
                </a:solidFill>
                <a:latin typeface="Arial"/>
              </a:defRPr>
            </a:pPr>
            <a:r>
              <a:t>2 mil. Kč +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348471" y="2130552"/>
            <a:ext cx="2916936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9BA0A8"/>
                </a:solidFill>
                <a:latin typeface="Arial"/>
              </a:defRPr>
            </a:pPr>
            <a:r>
              <a:t>TOP / SPECIAL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3154680"/>
            <a:ext cx="36576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F5F5F5"/>
                </a:solidFill>
                <a:latin typeface="Arial"/>
              </a:defRPr>
            </a:pPr>
            <a:r>
              <a:t>Ilustrační scénář tržeb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3703320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5F5F5"/>
                </a:solidFill>
                <a:latin typeface="Arial"/>
              </a:defRPr>
            </a:pPr>
            <a:r>
              <a:t>10 vozů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77440" y="3703320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DA2026"/>
                </a:solidFill>
                <a:latin typeface="Arial"/>
              </a:defRPr>
            </a:pPr>
            <a:r>
              <a:t>~18–20 mil. Kč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14400" y="4389120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5F5F5"/>
                </a:solidFill>
                <a:latin typeface="Arial"/>
              </a:defRPr>
            </a:pPr>
            <a:r>
              <a:t>20 vozů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377440" y="4389120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DA2026"/>
                </a:solidFill>
                <a:latin typeface="Arial"/>
              </a:defRPr>
            </a:pPr>
            <a:r>
              <a:t>~36–40 mil. Kč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5074920"/>
            <a:ext cx="12801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5F5F5"/>
                </a:solidFill>
                <a:latin typeface="Arial"/>
              </a:defRPr>
            </a:pPr>
            <a:r>
              <a:t>30 vozů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377440" y="5074920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DA2026"/>
                </a:solidFill>
                <a:latin typeface="Arial"/>
              </a:defRPr>
            </a:pPr>
            <a:r>
              <a:t>~54–60 mil. Kč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852160" y="3154680"/>
            <a:ext cx="5212080" cy="2651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400">
                <a:solidFill>
                  <a:srgbClr val="F5F5F5"/>
                </a:solidFill>
                <a:latin typeface="Arial"/>
              </a:defRPr>
            </a:pPr>
            <a:r>
              <a:t>•  Přímý prodej koncovým zákazníkům.</a:t>
            </a:r>
          </a:p>
          <a:p>
            <a:pPr>
              <a:spcAft>
                <a:spcPts val="1000"/>
              </a:spcAft>
              <a:defRPr sz="1400">
                <a:solidFill>
                  <a:srgbClr val="F5F5F5"/>
                </a:solidFill>
                <a:latin typeface="Arial"/>
              </a:defRPr>
            </a:pPr>
            <a:r>
              <a:t>•  Individualizace a příplatkové performance díly.</a:t>
            </a:r>
          </a:p>
          <a:p>
            <a:pPr>
              <a:spcAft>
                <a:spcPts val="1000"/>
              </a:spcAft>
              <a:defRPr sz="1400">
                <a:solidFill>
                  <a:srgbClr val="F5F5F5"/>
                </a:solidFill>
                <a:latin typeface="Arial"/>
              </a:defRPr>
            </a:pPr>
            <a:r>
              <a:t>•  Track-day program, demo vozy a zážitkové jízdy.</a:t>
            </a:r>
          </a:p>
          <a:p>
            <a:pPr>
              <a:spcAft>
                <a:spcPts val="1000"/>
              </a:spcAft>
              <a:defRPr sz="1400">
                <a:solidFill>
                  <a:srgbClr val="F5F5F5"/>
                </a:solidFill>
                <a:latin typeface="Arial"/>
              </a:defRPr>
            </a:pPr>
            <a:r>
              <a:t>•  Pozdější export a dealerská partnerství.</a:t>
            </a:r>
          </a:p>
          <a:p>
            <a:pPr>
              <a:spcAft>
                <a:spcPts val="1000"/>
              </a:spcAft>
              <a:defRPr sz="1400">
                <a:solidFill>
                  <a:srgbClr val="F5F5F5"/>
                </a:solidFill>
                <a:latin typeface="Arial"/>
              </a:defRPr>
            </a:pPr>
            <a:r>
              <a:t>•  Merchandising a kompletní motorsportová identita značky.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" y="598932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9BA0A8"/>
                </a:solidFill>
                <a:latin typeface="Arial"/>
              </a:defRPr>
            </a:pPr>
            <a:r>
              <a:t>Model tržeb je ilustrativní; marže a výrobní náklady budou zpřesněny po konstrukčním rozpočtu prototypu.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6492240"/>
            <a:ext cx="111556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>
                <a:solidFill>
                  <a:srgbClr val="9BA0A8"/>
                </a:solidFill>
                <a:latin typeface="Arial"/>
              </a:defRPr>
            </a:pPr>
            <a:r>
              <a:t>PROJECT X  •  INVESTOR DECK  •  06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5F5F5"/>
                </a:solidFill>
                <a:latin typeface="Arial"/>
              </a:defRPr>
            </a:pPr>
            <a:r>
              <a:t>THE ASK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886968"/>
            <a:ext cx="111556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9BA0A8"/>
                </a:solidFill>
                <a:latin typeface="Arial"/>
              </a:defRPr>
            </a:pPr>
            <a:r>
              <a:t>Investice 5 000 000 Kč pro přechod od vizualizace k funkčnímu a obchodně prezentovatelnému produktu.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16152"/>
            <a:ext cx="1005840" cy="32004"/>
          </a:xfrm>
          <a:prstGeom prst="rect">
            <a:avLst/>
          </a:prstGeom>
          <a:solidFill>
            <a:srgbClr val="DA20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508760"/>
            <a:ext cx="49377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800" b="1">
                <a:solidFill>
                  <a:srgbClr val="DA2026"/>
                </a:solidFill>
                <a:latin typeface="Arial"/>
              </a:defRPr>
            </a:pPr>
            <a:r>
              <a:t>5 000 000 Kč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514600"/>
            <a:ext cx="685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DA2026"/>
                </a:solidFill>
                <a:latin typeface="Arial"/>
              </a:defRPr>
            </a:pPr>
            <a:r>
              <a:t>40 %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0200" y="2514600"/>
            <a:ext cx="4937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F5F5F5"/>
                </a:solidFill>
                <a:latin typeface="Arial"/>
              </a:defRPr>
            </a:pPr>
            <a:r>
              <a:t>PROTOTYP &amp; KONSTRUKCE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92240" y="2514600"/>
            <a:ext cx="1508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300" b="1">
                <a:solidFill>
                  <a:srgbClr val="F5F5F5"/>
                </a:solidFill>
                <a:latin typeface="Arial"/>
              </a:defRPr>
            </a:pPr>
            <a:r>
              <a:t>2,0 mil. Kč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7240" y="3172968"/>
            <a:ext cx="685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DA2026"/>
                </a:solidFill>
                <a:latin typeface="Arial"/>
              </a:defRPr>
            </a:pPr>
            <a:r>
              <a:t>20 %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00200" y="3172968"/>
            <a:ext cx="4937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F5F5F5"/>
                </a:solidFill>
                <a:latin typeface="Arial"/>
              </a:defRPr>
            </a:pPr>
            <a:r>
              <a:t>VÝROBNÍ PŘÍPRAVA &amp; DÍLY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2240" y="3172968"/>
            <a:ext cx="1508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300" b="1">
                <a:solidFill>
                  <a:srgbClr val="F5F5F5"/>
                </a:solidFill>
                <a:latin typeface="Arial"/>
              </a:defRPr>
            </a:pPr>
            <a:r>
              <a:t>1,0 mil. Kč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3831335"/>
            <a:ext cx="685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DA2026"/>
                </a:solidFill>
                <a:latin typeface="Arial"/>
              </a:defRPr>
            </a:pPr>
            <a:r>
              <a:t>15 %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00200" y="3831335"/>
            <a:ext cx="4937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F5F5F5"/>
                </a:solidFill>
                <a:latin typeface="Arial"/>
              </a:defRPr>
            </a:pPr>
            <a:r>
              <a:t>TESTOVÁNÍ / HOMOLOGAČNÍ PŘÍPRAVA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92240" y="3831335"/>
            <a:ext cx="1508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300" b="1">
                <a:solidFill>
                  <a:srgbClr val="F5F5F5"/>
                </a:solidFill>
                <a:latin typeface="Arial"/>
              </a:defRPr>
            </a:pPr>
            <a:r>
              <a:t>0,75 mil. Kč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" y="4489704"/>
            <a:ext cx="685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DA2026"/>
                </a:solidFill>
                <a:latin typeface="Arial"/>
              </a:defRPr>
            </a:pPr>
            <a:r>
              <a:t>15 %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00200" y="4489704"/>
            <a:ext cx="4937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F5F5F5"/>
                </a:solidFill>
                <a:latin typeface="Arial"/>
              </a:defRPr>
            </a:pPr>
            <a:r>
              <a:t>MARKETING / LAUNCH / DEMO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4489704"/>
            <a:ext cx="1508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300" b="1">
                <a:solidFill>
                  <a:srgbClr val="F5F5F5"/>
                </a:solidFill>
                <a:latin typeface="Arial"/>
              </a:defRPr>
            </a:pPr>
            <a:r>
              <a:t>0,75 mil. Kč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77240" y="5148072"/>
            <a:ext cx="685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DA2026"/>
                </a:solidFill>
                <a:latin typeface="Arial"/>
              </a:defRPr>
            </a:pPr>
            <a:r>
              <a:t>10 %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00200" y="5148072"/>
            <a:ext cx="4937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F5F5F5"/>
                </a:solidFill>
                <a:latin typeface="Arial"/>
              </a:defRPr>
            </a:pPr>
            <a:r>
              <a:t>REZERVA &amp; PROVOZNÍ KAPITÁL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92240" y="5148072"/>
            <a:ext cx="150876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300" b="1">
                <a:solidFill>
                  <a:srgbClr val="F5F5F5"/>
                </a:solidFill>
                <a:latin typeface="Arial"/>
              </a:defRPr>
            </a:pPr>
            <a:r>
              <a:t>0,5 mil. Kč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21040" y="1874519"/>
            <a:ext cx="3200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600" b="1">
                <a:solidFill>
                  <a:srgbClr val="F5F5F5"/>
                </a:solidFill>
                <a:latin typeface="Arial"/>
              </a:defRPr>
            </a:pPr>
            <a:r>
              <a:t>Výsledkem investiční fáze má být: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366760" y="2423160"/>
            <a:ext cx="297180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  <a:defRPr sz="1400">
                <a:solidFill>
                  <a:srgbClr val="F5F5F5"/>
                </a:solidFill>
                <a:latin typeface="Arial"/>
              </a:defRPr>
            </a:pPr>
            <a:r>
              <a:t>•  funkční prototyp</a:t>
            </a:r>
          </a:p>
          <a:p>
            <a:pPr>
              <a:spcAft>
                <a:spcPts val="1000"/>
              </a:spcAft>
              <a:defRPr sz="1400">
                <a:solidFill>
                  <a:srgbClr val="F5F5F5"/>
                </a:solidFill>
                <a:latin typeface="Arial"/>
              </a:defRPr>
            </a:pPr>
            <a:r>
              <a:t>•  ověřená technická architektura</a:t>
            </a:r>
          </a:p>
          <a:p>
            <a:pPr>
              <a:spcAft>
                <a:spcPts val="1000"/>
              </a:spcAft>
              <a:defRPr sz="1400">
                <a:solidFill>
                  <a:srgbClr val="F5F5F5"/>
                </a:solidFill>
                <a:latin typeface="Arial"/>
              </a:defRPr>
            </a:pPr>
            <a:r>
              <a:t>•  reálné výrobní náklady</a:t>
            </a:r>
          </a:p>
          <a:p>
            <a:pPr>
              <a:spcAft>
                <a:spcPts val="1000"/>
              </a:spcAft>
              <a:defRPr sz="1400">
                <a:solidFill>
                  <a:srgbClr val="F5F5F5"/>
                </a:solidFill>
                <a:latin typeface="Arial"/>
              </a:defRPr>
            </a:pPr>
            <a:r>
              <a:t>•  testovací a prezentační vůz</a:t>
            </a:r>
          </a:p>
          <a:p>
            <a:pPr>
              <a:spcAft>
                <a:spcPts val="1000"/>
              </a:spcAft>
              <a:defRPr sz="1400">
                <a:solidFill>
                  <a:srgbClr val="F5F5F5"/>
                </a:solidFill>
                <a:latin typeface="Arial"/>
              </a:defRPr>
            </a:pPr>
            <a:r>
              <a:t>•  materiály pro první objednávky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02920" y="6492240"/>
            <a:ext cx="111556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>
                <a:solidFill>
                  <a:srgbClr val="9BA0A8"/>
                </a:solidFill>
                <a:latin typeface="Arial"/>
              </a:defRPr>
            </a:pPr>
            <a:r>
              <a:t>PROJECT X  •  INVESTOR DECK  •  07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5F5F5"/>
                </a:solidFill>
                <a:latin typeface="Arial"/>
              </a:defRPr>
            </a:pPr>
            <a:r>
              <a:t>ROADMAP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02920" y="886968"/>
            <a:ext cx="1115568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9BA0A8"/>
                </a:solidFill>
                <a:latin typeface="Arial"/>
              </a:defRPr>
            </a:pPr>
            <a:r>
              <a:t>Jasný přechod od konceptu k první malosérii.</a:t>
            </a:r>
          </a:p>
        </p:txBody>
      </p:sp>
      <p:sp>
        <p:nvSpPr>
          <p:cNvPr id="4" name="Rectangle 3"/>
          <p:cNvSpPr/>
          <p:nvPr/>
        </p:nvSpPr>
        <p:spPr>
          <a:xfrm>
            <a:off x="502920" y="1216152"/>
            <a:ext cx="1005840" cy="32004"/>
          </a:xfrm>
          <a:prstGeom prst="rect">
            <a:avLst/>
          </a:prstGeom>
          <a:solidFill>
            <a:srgbClr val="DA202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85800" y="1874519"/>
            <a:ext cx="914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DA2026"/>
                </a:solidFill>
                <a:latin typeface="Arial"/>
              </a:defRPr>
            </a:pPr>
            <a: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423160"/>
            <a:ext cx="18745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5F5F5"/>
                </a:solidFill>
                <a:latin typeface="Arial"/>
              </a:defRPr>
            </a:pPr>
            <a:r>
              <a:t>ENGINEERING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2880360"/>
            <a:ext cx="1828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9BA0A8"/>
                </a:solidFill>
                <a:latin typeface="Arial"/>
              </a:defRPr>
            </a:pPr>
            <a:r>
              <a:t>konstrukční uzavření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0" y="2075688"/>
            <a:ext cx="502920" cy="32004"/>
          </a:xfrm>
          <a:prstGeom prst="rect">
            <a:avLst/>
          </a:prstGeom>
          <a:solidFill>
            <a:srgbClr val="5052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2926080" y="1874519"/>
            <a:ext cx="914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DA2026"/>
                </a:solidFill>
                <a:latin typeface="Arial"/>
              </a:defRPr>
            </a:pPr>
            <a: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26080" y="2423160"/>
            <a:ext cx="18745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5F5F5"/>
                </a:solidFill>
                <a:latin typeface="Arial"/>
              </a:defRPr>
            </a:pPr>
            <a:r>
              <a:t>PROTOTYPE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926080" y="2880360"/>
            <a:ext cx="1828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9BA0A8"/>
                </a:solidFill>
                <a:latin typeface="Arial"/>
              </a:defRPr>
            </a:pPr>
            <a:r>
              <a:t>stavba funkčního vozu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26280" y="2075688"/>
            <a:ext cx="502920" cy="32004"/>
          </a:xfrm>
          <a:prstGeom prst="rect">
            <a:avLst/>
          </a:prstGeom>
          <a:solidFill>
            <a:srgbClr val="5052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5166360" y="1874519"/>
            <a:ext cx="914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DA2026"/>
                </a:solidFill>
                <a:latin typeface="Arial"/>
              </a:defRPr>
            </a:pPr>
            <a:r>
              <a:t>03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66360" y="2423160"/>
            <a:ext cx="18745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5F5F5"/>
                </a:solidFill>
                <a:latin typeface="Arial"/>
              </a:defRPr>
            </a:pPr>
            <a:r>
              <a:t>TEST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66360" y="2880360"/>
            <a:ext cx="1828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9BA0A8"/>
                </a:solidFill>
                <a:latin typeface="Arial"/>
              </a:defRPr>
            </a:pPr>
            <a:r>
              <a:t>okruh • silnice • chlazení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766560" y="2075688"/>
            <a:ext cx="502920" cy="32004"/>
          </a:xfrm>
          <a:prstGeom prst="rect">
            <a:avLst/>
          </a:prstGeom>
          <a:solidFill>
            <a:srgbClr val="5052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06640" y="1874519"/>
            <a:ext cx="914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DA2026"/>
                </a:solidFill>
                <a:latin typeface="Arial"/>
              </a:defRPr>
            </a:pPr>
            <a:r>
              <a:t>04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406640" y="2423160"/>
            <a:ext cx="18745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5F5F5"/>
                </a:solidFill>
                <a:latin typeface="Arial"/>
              </a:defRPr>
            </a:pPr>
            <a:r>
              <a:t>LAUNCH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06640" y="2880360"/>
            <a:ext cx="1828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9BA0A8"/>
                </a:solidFill>
                <a:latin typeface="Arial"/>
              </a:defRPr>
            </a:pPr>
            <a:r>
              <a:t>PR • demo • první klienti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006840" y="2075688"/>
            <a:ext cx="502920" cy="32004"/>
          </a:xfrm>
          <a:prstGeom prst="rect">
            <a:avLst/>
          </a:prstGeom>
          <a:solidFill>
            <a:srgbClr val="50525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646920" y="1874519"/>
            <a:ext cx="914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200" b="1">
                <a:solidFill>
                  <a:srgbClr val="D5AA37"/>
                </a:solidFill>
                <a:latin typeface="Arial"/>
              </a:defRPr>
            </a:pPr>
            <a:r>
              <a:t>05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646920" y="2423160"/>
            <a:ext cx="1874519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5F5F5"/>
                </a:solidFill>
                <a:latin typeface="Arial"/>
              </a:defRPr>
            </a:pPr>
            <a:r>
              <a:t>SERIES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646920" y="2880360"/>
            <a:ext cx="182880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9BA0A8"/>
                </a:solidFill>
                <a:latin typeface="Arial"/>
              </a:defRPr>
            </a:pPr>
            <a:r>
              <a:t>malosériová výroba</a:t>
            </a:r>
          </a:p>
        </p:txBody>
      </p:sp>
      <p:pic>
        <p:nvPicPr>
          <p:cNvPr id="24" name="Picture 23" descr="5BE4A74B-972A-46FD-9CC8-452879061BF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3886200"/>
            <a:ext cx="10789920" cy="201168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02920" y="6492240"/>
            <a:ext cx="111556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>
                <a:solidFill>
                  <a:srgbClr val="9BA0A8"/>
                </a:solidFill>
                <a:latin typeface="Arial"/>
              </a:defRPr>
            </a:pPr>
            <a:r>
              <a:t>PROJECT X  •  INVESTOR DECK  •  08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8090B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5BE4A74B-972A-46FD-9CC8-452879061BF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090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685800"/>
            <a:ext cx="36576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000" b="1">
                <a:solidFill>
                  <a:srgbClr val="F5F5F5"/>
                </a:solidFill>
                <a:latin typeface="Arial"/>
              </a:defRPr>
            </a:pPr>
            <a:r>
              <a:t>PROJECT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63240" y="621792"/>
            <a:ext cx="914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200" b="1">
                <a:solidFill>
                  <a:srgbClr val="DA2026"/>
                </a:solidFill>
                <a:latin typeface="Arial"/>
              </a:defRPr>
            </a:pPr>
            <a:r>
              <a:t>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8368" y="4434840"/>
            <a:ext cx="6858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3200" b="1">
                <a:solidFill>
                  <a:srgbClr val="F5F5F5"/>
                </a:solidFill>
                <a:latin typeface="Arial"/>
              </a:defRPr>
            </a:pPr>
            <a:r>
              <a:t>FROM PROTOTYPE TO BRAND.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5166360"/>
            <a:ext cx="530352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1">
                <a:solidFill>
                  <a:srgbClr val="DA2026"/>
                </a:solidFill>
                <a:latin typeface="Arial"/>
              </a:defRPr>
            </a:pPr>
            <a:r>
              <a:t>5 000 000 Kč investment round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" y="5669280"/>
            <a:ext cx="53035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0">
                <a:solidFill>
                  <a:srgbClr val="F5F5F5"/>
                </a:solidFill>
                <a:latin typeface="Arial"/>
              </a:defRPr>
            </a:pPr>
            <a:r>
              <a:t>Lightweight. Extreme. Different.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2920" y="6492240"/>
            <a:ext cx="11155680" cy="1828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 sz="700">
                <a:solidFill>
                  <a:srgbClr val="9BA0A8"/>
                </a:solidFill>
                <a:latin typeface="Arial"/>
              </a:defRPr>
            </a:pPr>
            <a:r>
              <a:t>PROJECT X  •  INVESTOR DECK  •  09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